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1.jpg" ContentType="image/jpg"/>
  <Override PartName="/ppt/media/image34.jpg" ContentType="image/jpg"/>
  <Override PartName="/ppt/media/image39.jpg" ContentType="image/jpg"/>
  <Override PartName="/ppt/media/image40.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notesSlides/notesSlide1.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8.jpg" ContentType="image/jpg"/>
  <Override PartName="/ppt/media/image59.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3.jpg" ContentType="image/jpg"/>
  <Override PartName="/ppt/media/image94.jpg" ContentType="image/jpg"/>
  <Override PartName="/ppt/media/image95.jpg" ContentType="image/jpg"/>
  <Override PartName="/ppt/media/image96.jpg" ContentType="image/jpg"/>
  <Override PartName="/ppt/media/image97.jpg" ContentType="image/jpg"/>
  <Override PartName="/ppt/notesSlides/notesSlide5.xml" ContentType="application/vnd.openxmlformats-officedocument.presentationml.notesSlide+xml"/>
  <Override PartName="/ppt/media/image98.jpg" ContentType="image/jpg"/>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3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3"/>
  </p:notesMasterIdLst>
  <p:sldIdLst>
    <p:sldId id="449" r:id="rId9"/>
    <p:sldId id="272" r:id="rId10"/>
    <p:sldId id="258" r:id="rId11"/>
    <p:sldId id="257" r:id="rId12"/>
    <p:sldId id="259" r:id="rId13"/>
    <p:sldId id="260" r:id="rId14"/>
    <p:sldId id="261" r:id="rId15"/>
    <p:sldId id="268" r:id="rId16"/>
    <p:sldId id="269" r:id="rId17"/>
    <p:sldId id="262" r:id="rId18"/>
    <p:sldId id="265" r:id="rId19"/>
    <p:sldId id="263" r:id="rId20"/>
    <p:sldId id="266" r:id="rId21"/>
    <p:sldId id="264" r:id="rId22"/>
    <p:sldId id="267" r:id="rId23"/>
    <p:sldId id="270" r:id="rId24"/>
    <p:sldId id="271" r:id="rId25"/>
    <p:sldId id="275" r:id="rId26"/>
    <p:sldId id="274" r:id="rId27"/>
    <p:sldId id="273" r:id="rId28"/>
    <p:sldId id="276" r:id="rId29"/>
    <p:sldId id="288" r:id="rId30"/>
    <p:sldId id="277" r:id="rId31"/>
    <p:sldId id="287" r:id="rId32"/>
    <p:sldId id="278" r:id="rId33"/>
    <p:sldId id="279" r:id="rId34"/>
    <p:sldId id="280" r:id="rId35"/>
    <p:sldId id="281" r:id="rId36"/>
    <p:sldId id="282" r:id="rId37"/>
    <p:sldId id="283" r:id="rId38"/>
    <p:sldId id="284" r:id="rId39"/>
    <p:sldId id="285" r:id="rId40"/>
    <p:sldId id="286" r:id="rId41"/>
    <p:sldId id="289" r:id="rId42"/>
    <p:sldId id="290" r:id="rId43"/>
    <p:sldId id="291" r:id="rId44"/>
    <p:sldId id="292" r:id="rId45"/>
    <p:sldId id="293" r:id="rId46"/>
    <p:sldId id="294" r:id="rId47"/>
    <p:sldId id="297" r:id="rId48"/>
    <p:sldId id="298" r:id="rId49"/>
    <p:sldId id="300" r:id="rId50"/>
    <p:sldId id="302" r:id="rId51"/>
    <p:sldId id="303" r:id="rId52"/>
    <p:sldId id="304" r:id="rId53"/>
    <p:sldId id="306" r:id="rId54"/>
    <p:sldId id="307" r:id="rId55"/>
    <p:sldId id="308" r:id="rId56"/>
    <p:sldId id="309" r:id="rId57"/>
    <p:sldId id="310" r:id="rId58"/>
    <p:sldId id="312" r:id="rId59"/>
    <p:sldId id="315" r:id="rId60"/>
    <p:sldId id="316" r:id="rId61"/>
    <p:sldId id="317" r:id="rId62"/>
    <p:sldId id="328" r:id="rId63"/>
    <p:sldId id="329" r:id="rId64"/>
    <p:sldId id="330" r:id="rId65"/>
    <p:sldId id="331" r:id="rId66"/>
    <p:sldId id="332" r:id="rId67"/>
    <p:sldId id="333" r:id="rId68"/>
    <p:sldId id="440" r:id="rId69"/>
    <p:sldId id="387"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88" r:id="rId90"/>
    <p:sldId id="353" r:id="rId91"/>
    <p:sldId id="354" r:id="rId92"/>
    <p:sldId id="355" r:id="rId93"/>
    <p:sldId id="357" r:id="rId94"/>
    <p:sldId id="361" r:id="rId95"/>
    <p:sldId id="362" r:id="rId96"/>
    <p:sldId id="367" r:id="rId97"/>
    <p:sldId id="368" r:id="rId98"/>
    <p:sldId id="371" r:id="rId99"/>
    <p:sldId id="375" r:id="rId100"/>
    <p:sldId id="376" r:id="rId101"/>
    <p:sldId id="381" r:id="rId102"/>
    <p:sldId id="382" r:id="rId103"/>
    <p:sldId id="383" r:id="rId104"/>
    <p:sldId id="385" r:id="rId105"/>
    <p:sldId id="389" r:id="rId106"/>
    <p:sldId id="390" r:id="rId107"/>
    <p:sldId id="392" r:id="rId108"/>
    <p:sldId id="393" r:id="rId109"/>
    <p:sldId id="394" r:id="rId110"/>
    <p:sldId id="395" r:id="rId111"/>
    <p:sldId id="396" r:id="rId112"/>
    <p:sldId id="441" r:id="rId113"/>
    <p:sldId id="399" r:id="rId114"/>
    <p:sldId id="400" r:id="rId115"/>
    <p:sldId id="401" r:id="rId116"/>
    <p:sldId id="402" r:id="rId117"/>
    <p:sldId id="403" r:id="rId118"/>
    <p:sldId id="397" r:id="rId119"/>
    <p:sldId id="398" r:id="rId120"/>
    <p:sldId id="404" r:id="rId121"/>
    <p:sldId id="405" r:id="rId122"/>
    <p:sldId id="409" r:id="rId123"/>
    <p:sldId id="410" r:id="rId124"/>
    <p:sldId id="407" r:id="rId125"/>
    <p:sldId id="408" r:id="rId126"/>
    <p:sldId id="411" r:id="rId127"/>
    <p:sldId id="412" r:id="rId128"/>
    <p:sldId id="413" r:id="rId129"/>
    <p:sldId id="414" r:id="rId130"/>
    <p:sldId id="415" r:id="rId131"/>
    <p:sldId id="416" r:id="rId132"/>
    <p:sldId id="417" r:id="rId133"/>
    <p:sldId id="418" r:id="rId134"/>
    <p:sldId id="419" r:id="rId135"/>
    <p:sldId id="420" r:id="rId136"/>
    <p:sldId id="421" r:id="rId137"/>
    <p:sldId id="422" r:id="rId138"/>
    <p:sldId id="423" r:id="rId139"/>
    <p:sldId id="429" r:id="rId140"/>
    <p:sldId id="424" r:id="rId141"/>
    <p:sldId id="425" r:id="rId142"/>
    <p:sldId id="430" r:id="rId143"/>
    <p:sldId id="431" r:id="rId144"/>
    <p:sldId id="432" r:id="rId145"/>
    <p:sldId id="433" r:id="rId146"/>
    <p:sldId id="434" r:id="rId147"/>
    <p:sldId id="435" r:id="rId148"/>
    <p:sldId id="439" r:id="rId149"/>
    <p:sldId id="443" r:id="rId150"/>
    <p:sldId id="444" r:id="rId151"/>
    <p:sldId id="445" r:id="rId1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720" autoAdjust="0"/>
  </p:normalViewPr>
  <p:slideViewPr>
    <p:cSldViewPr>
      <p:cViewPr varScale="1">
        <p:scale>
          <a:sx n="106" d="100"/>
          <a:sy n="106" d="100"/>
        </p:scale>
        <p:origin x="677"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theme" Target="theme/them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presProps" Target="pres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06-10-2022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52</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76</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90</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133</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140</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143</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10/6/2022</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10/6/2022</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10/6/2022</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10/6/2022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10/6/2022</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10/6/2022</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10/6/2022</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10/6/2022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2.xml"/><Relationship Id="rId5" Type="http://schemas.openxmlformats.org/officeDocument/2006/relationships/image" Target="../media/image116.jpeg"/><Relationship Id="rId4" Type="http://schemas.openxmlformats.org/officeDocument/2006/relationships/image" Target="../media/image11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62.xml"/><Relationship Id="rId5" Type="http://schemas.openxmlformats.org/officeDocument/2006/relationships/image" Target="../media/image121.jpg"/><Relationship Id="rId4" Type="http://schemas.microsoft.com/office/2007/relationships/hdphoto" Target="../media/hdphoto17.wdp"/></Relationships>
</file>

<file path=ppt/slides/_rels/slide11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png"/><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7.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jpg"/><Relationship Id="rId1" Type="http://schemas.openxmlformats.org/officeDocument/2006/relationships/slideLayout" Target="../slideLayouts/slideLayout57.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5.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5.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5.wdp"/></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5.png"/><Relationship Id="rId4" Type="http://schemas.microsoft.com/office/2007/relationships/hdphoto" Target="../media/hdphoto11.wdp"/></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0.png"/><Relationship Id="rId4" Type="http://schemas.openxmlformats.org/officeDocument/2006/relationships/hyperlink" Target="https://techterms.com/definition/digita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9.jpg"/></Relationships>
</file>

<file path=ppt/slides/_rels/slide9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3909-C516-5CBC-1381-964F54505DD0}"/>
              </a:ext>
            </a:extLst>
          </p:cNvPr>
          <p:cNvSpPr>
            <a:spLocks noGrp="1"/>
          </p:cNvSpPr>
          <p:nvPr>
            <p:ph type="ctrTitle"/>
          </p:nvPr>
        </p:nvSpPr>
        <p:spPr/>
        <p:txBody>
          <a:bodyPr/>
          <a:lstStyle/>
          <a:p>
            <a:r>
              <a:rPr lang="en-US" sz="4400" b="1" dirty="0">
                <a:solidFill>
                  <a:schemeClr val="bg1"/>
                </a:solidFill>
              </a:rPr>
              <a:t>COMPUTER NETWORK</a:t>
            </a:r>
            <a:br>
              <a:rPr lang="en-US" sz="4400" b="1" dirty="0">
                <a:solidFill>
                  <a:schemeClr val="bg1"/>
                </a:solidFill>
              </a:rPr>
            </a:br>
            <a:endParaRPr lang="en-IN" dirty="0"/>
          </a:p>
        </p:txBody>
      </p:sp>
      <p:sp>
        <p:nvSpPr>
          <p:cNvPr id="8" name="Subtitle 7">
            <a:extLst>
              <a:ext uri="{FF2B5EF4-FFF2-40B4-BE49-F238E27FC236}">
                <a16:creationId xmlns:a16="http://schemas.microsoft.com/office/drawing/2014/main" id="{32AE1246-D35E-1F11-1075-173B0EA4CD7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city or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operated by a single organization,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5 and 50 km</a:t>
            </a:r>
            <a:r>
              <a:rPr sz="1700" spc="-68" dirty="0">
                <a:solidFill>
                  <a:srgbClr val="FFFFFF"/>
                </a:solidFill>
                <a:latin typeface="Times New Roman"/>
                <a:cs typeface="Times New Roman"/>
              </a:rPr>
              <a:t> </a:t>
            </a:r>
            <a:r>
              <a:rPr sz="1700" spc="-15" dirty="0">
                <a:solidFill>
                  <a:srgbClr val="FFFFFF"/>
                </a:solidFill>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400800" y="1657352"/>
            <a:ext cx="2550794" cy="23621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endParaRPr lang="en-US" spc="-4" dirty="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defines</a:t>
            </a:r>
            <a:r>
              <a:rPr lang="en-US" spc="-4" dirty="0">
                <a:solidFill>
                  <a:schemeClr val="bg1"/>
                </a:solidFill>
                <a:latin typeface="Century"/>
                <a:cs typeface="Century"/>
              </a:rPr>
              <a:t> </a:t>
            </a:r>
            <a:r>
              <a:rPr dirty="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endParaRPr lang="en-US" spc="-8" dirty="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a:solidFill>
                  <a:schemeClr val="bg1"/>
                </a:solidFill>
                <a:latin typeface="Century"/>
                <a:cs typeface="Century"/>
              </a:rPr>
              <a:t>host</a:t>
            </a:r>
            <a:r>
              <a:rPr lang="en-US" sz="1600" dirty="0">
                <a:solidFill>
                  <a:schemeClr val="bg1"/>
                </a:solidFill>
                <a:latin typeface="Century"/>
                <a:cs typeface="Century"/>
              </a:rPr>
              <a: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a:solidFill>
                  <a:schemeClr val="bg1"/>
                </a:solidFill>
                <a:latin typeface="Century"/>
                <a:cs typeface="Century"/>
              </a:rPr>
              <a:t>is</a:t>
            </a:r>
            <a:r>
              <a:rPr lang="en-US" sz="1600" dirty="0">
                <a:solidFill>
                  <a:schemeClr val="bg1"/>
                </a:solidFill>
                <a:latin typeface="Century"/>
                <a:cs typeface="Century"/>
              </a:rPr>
              <a:t> </a:t>
            </a:r>
            <a:r>
              <a:rPr lang="en-IN" sz="1600" spc="-4" dirty="0">
                <a:solidFill>
                  <a:schemeClr val="bg1"/>
                </a:solidFill>
                <a:latin typeface="Century"/>
                <a:cs typeface="Century"/>
              </a:rPr>
              <a:t>about</a:t>
            </a:r>
            <a:r>
              <a:rPr lang="en-IN" sz="1600" spc="-38" dirty="0">
                <a:solidFill>
                  <a:schemeClr val="bg1"/>
                </a:solidFill>
                <a:latin typeface="Century"/>
                <a:cs typeface="Century"/>
              </a:rPr>
              <a:t> </a:t>
            </a:r>
            <a:r>
              <a:rPr lang="en-IN" sz="1600" spc="-4" dirty="0">
                <a:solidFill>
                  <a:schemeClr val="bg1"/>
                </a:solidFill>
                <a:latin typeface="Century"/>
                <a:cs typeface="Century"/>
              </a:rPr>
              <a:t>65,536.</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8" dirty="0">
                <a:solidFill>
                  <a:schemeClr val="bg1"/>
                </a:solidFill>
                <a:latin typeface="Century"/>
                <a:cs typeface="Century"/>
              </a:rPr>
              <a:t>1</a:t>
            </a:r>
            <a:r>
              <a:rPr lang="en-US" sz="1600" spc="-8" dirty="0">
                <a:solidFill>
                  <a:schemeClr val="bg1"/>
                </a:solidFill>
                <a:latin typeface="Century"/>
                <a:cs typeface="Century"/>
              </a:rPr>
              <a:t>28</a:t>
            </a:r>
            <a:r>
              <a:rPr sz="1600" spc="-8" dirty="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a:solidFill>
                  <a:schemeClr val="bg1"/>
                </a:solidFill>
                <a:latin typeface="Century"/>
                <a:cs typeface="Century"/>
              </a:rPr>
              <a:t>223</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0</a:t>
            </a:r>
            <a:r>
              <a:rPr sz="1600" spc="-8" dirty="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a:solidFill>
                  <a:schemeClr val="bg1"/>
                </a:solidFill>
                <a:latin typeface="Century"/>
                <a:cs typeface="Century"/>
              </a:rPr>
              <a:t>128</a:t>
            </a:r>
            <a:r>
              <a:rPr dirty="0">
                <a:solidFill>
                  <a:schemeClr val="bg1"/>
                </a:solidFill>
                <a:latin typeface="Century"/>
                <a:cs typeface="Century"/>
              </a:rPr>
              <a:t>-bit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p>
          <a:p>
            <a:pPr marL="314325" indent="-285750">
              <a:spcBef>
                <a:spcPts val="874"/>
              </a:spcBef>
              <a:buFont typeface="Arial" panose="020B0604020202020204" pitchFamily="34" charset="0"/>
              <a:buChar char="•"/>
            </a:pPr>
            <a:r>
              <a:rPr lang="en-US" dirty="0">
                <a:solidFill>
                  <a:schemeClr val="bg1"/>
                </a:solidFill>
                <a:latin typeface="Century"/>
                <a:cs typeface="Century"/>
              </a:rPr>
              <a:t>IP is like   </a:t>
            </a:r>
            <a:r>
              <a:rPr lang="en-IN" dirty="0">
                <a:solidFill>
                  <a:schemeClr val="bg1"/>
                </a:solidFill>
              </a:rPr>
              <a:t>2001:db8:1234::f350:2256:f3dd/64</a:t>
            </a:r>
          </a:p>
          <a:p>
            <a:pPr marL="314325" indent="-285750">
              <a:spcBef>
                <a:spcPts val="874"/>
              </a:spcBef>
              <a:buFont typeface="Arial" panose="020B0604020202020204" pitchFamily="34" charset="0"/>
              <a:buChar char="•"/>
            </a:pPr>
            <a:r>
              <a:rPr lang="en-US" dirty="0">
                <a:solidFill>
                  <a:schemeClr val="bg1"/>
                </a:solidFill>
                <a:latin typeface="Century"/>
                <a:cs typeface="Century"/>
              </a:rPr>
              <a:t>It supports Unicast. Telecast &amp; Multicast.</a:t>
            </a:r>
          </a:p>
          <a:p>
            <a:pPr marL="314325" indent="-285750">
              <a:spcBef>
                <a:spcPts val="874"/>
              </a:spcBef>
              <a:buFont typeface="Arial" panose="020B0604020202020204" pitchFamily="34" charset="0"/>
              <a:buChar char="•"/>
            </a:pPr>
            <a:r>
              <a:rPr lang="en-US" dirty="0">
                <a:solidFill>
                  <a:schemeClr val="bg1"/>
                </a:solidFill>
                <a:latin typeface="Century"/>
                <a:cs typeface="Century"/>
              </a:rPr>
              <a:t>It doesn’t have Classes like ipv4</a:t>
            </a:r>
            <a:endParaRPr dirty="0">
              <a:solidFill>
                <a:schemeClr val="bg1"/>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The TCP/IP model was developed prior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FF"/>
                </a:solidFill>
                <a:latin typeface="Times New Roman"/>
                <a:cs typeface="Times New Roman"/>
              </a:rPr>
              <a:t>country, </a:t>
            </a:r>
            <a:r>
              <a:rPr dirty="0">
                <a:solidFill>
                  <a:srgbClr val="FFFFFF"/>
                </a:solidFill>
                <a:latin typeface="Times New Roman"/>
                <a:cs typeface="Times New Roman"/>
              </a:rPr>
              <a:t>continent or  even whole of the</a:t>
            </a:r>
            <a:r>
              <a:rPr spc="-23" dirty="0">
                <a:solidFill>
                  <a:srgbClr val="FFFFFF"/>
                </a:solidFill>
                <a:latin typeface="Times New Roman"/>
                <a:cs typeface="Times New Roman"/>
              </a:rPr>
              <a:t> </a:t>
            </a:r>
            <a:r>
              <a:rPr dirty="0">
                <a:solidFill>
                  <a:srgbClr val="FFFFFF"/>
                </a:solidFill>
                <a:latin typeface="Times New Roman"/>
                <a:cs typeface="Times New Roman"/>
              </a:rPr>
              <a:t>world.</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FF"/>
                </a:solidFill>
                <a:latin typeface="Times New Roman"/>
                <a:cs typeface="Times New Roman"/>
              </a:rPr>
              <a:t>two </a:t>
            </a:r>
            <a:r>
              <a:rPr dirty="0">
                <a:solidFill>
                  <a:srgbClr val="FFFFFF"/>
                </a:solidFill>
                <a:latin typeface="Times New Roman"/>
                <a:cs typeface="Times New Roman"/>
              </a:rPr>
              <a:t>or </a:t>
            </a:r>
            <a:r>
              <a:rPr spc="-4" dirty="0">
                <a:solidFill>
                  <a:srgbClr val="FFFFFF"/>
                </a:solidFill>
                <a:latin typeface="Times New Roman"/>
                <a:cs typeface="Times New Roman"/>
              </a:rPr>
              <a:t>more LANs </a:t>
            </a:r>
            <a:r>
              <a:rPr dirty="0">
                <a:solidFill>
                  <a:srgbClr val="FFFFFF"/>
                </a:solidFill>
                <a:latin typeface="Times New Roman"/>
                <a:cs typeface="Times New Roman"/>
              </a:rPr>
              <a:t>connected </a:t>
            </a:r>
            <a:r>
              <a:rPr spc="-11" dirty="0">
                <a:solidFill>
                  <a:srgbClr val="FFFFFF"/>
                </a:solidFill>
                <a:latin typeface="Times New Roman"/>
                <a:cs typeface="Times New Roman"/>
              </a:rPr>
              <a:t>together.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The </a:t>
            </a:r>
            <a:r>
              <a:rPr spc="-4" dirty="0">
                <a:solidFill>
                  <a:srgbClr val="FFFFFF"/>
                </a:solidFill>
                <a:latin typeface="Times New Roman"/>
                <a:cs typeface="Times New Roman"/>
              </a:rPr>
              <a:t>world's </a:t>
            </a:r>
            <a:r>
              <a:rPr spc="-8" dirty="0">
                <a:solidFill>
                  <a:srgbClr val="FFFFFF"/>
                </a:solidFill>
                <a:latin typeface="Times New Roman"/>
                <a:cs typeface="Times New Roman"/>
              </a:rPr>
              <a:t>most </a:t>
            </a:r>
            <a:r>
              <a:rPr dirty="0">
                <a:solidFill>
                  <a:srgbClr val="FFFFFF"/>
                </a:solidFill>
                <a:latin typeface="Times New Roman"/>
                <a:cs typeface="Times New Roman"/>
              </a:rPr>
              <a:t>popular </a:t>
            </a:r>
            <a:r>
              <a:rPr spc="-75" dirty="0">
                <a:solidFill>
                  <a:srgbClr val="FFFFFF"/>
                </a:solidFill>
                <a:latin typeface="Times New Roman"/>
                <a:cs typeface="Times New Roman"/>
              </a:rPr>
              <a:t>WAN </a:t>
            </a:r>
            <a:r>
              <a:rPr spc="-4" dirty="0">
                <a:solidFill>
                  <a:srgbClr val="FFFFFF"/>
                </a:solidFill>
                <a:latin typeface="Times New Roman"/>
                <a:cs typeface="Times New Roman"/>
              </a:rPr>
              <a:t>is </a:t>
            </a:r>
            <a:r>
              <a:rPr dirty="0">
                <a:solidFill>
                  <a:srgbClr val="FFFFFF"/>
                </a:solidFill>
                <a:latin typeface="Times New Roman"/>
                <a:cs typeface="Times New Roman"/>
              </a:rPr>
              <a:t>the</a:t>
            </a:r>
            <a:r>
              <a:rPr spc="53" dirty="0">
                <a:solidFill>
                  <a:srgbClr val="FFFFFF"/>
                </a:solidFill>
                <a:latin typeface="Times New Roman"/>
                <a:cs typeface="Times New Roman"/>
              </a:rPr>
              <a:t> </a:t>
            </a:r>
            <a:r>
              <a:rPr dirty="0">
                <a:solidFill>
                  <a:srgbClr val="FFFFFF"/>
                </a:solidFill>
                <a:latin typeface="Times New Roman"/>
                <a:cs typeface="Times New Roman"/>
              </a:rPr>
              <a:t>Internet.</a:t>
            </a:r>
            <a:endParaRPr>
              <a:latin typeface="Times New Roman"/>
              <a:cs typeface="Times New Roman"/>
            </a:endParaRPr>
          </a:p>
        </p:txBody>
      </p:sp>
      <p:sp>
        <p:nvSpPr>
          <p:cNvPr id="4" name="object 4"/>
          <p:cNvSpPr/>
          <p:nvPr/>
        </p:nvSpPr>
        <p:spPr>
          <a:xfrm>
            <a:off x="6443510" y="1389886"/>
            <a:ext cx="2606763" cy="20962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00350"/>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Campus</a:t>
            </a:r>
            <a:r>
              <a:rPr sz="3200" spc="-4" dirty="0">
                <a:solidFill>
                  <a:schemeClr val="bg1"/>
                </a:solidFill>
                <a:latin typeface="Hobo Std" pitchFamily="34" charset="0"/>
              </a:rPr>
              <a:t> 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C</a:t>
            </a:r>
            <a:r>
              <a:rPr sz="3200" spc="-8" dirty="0">
                <a:solidFill>
                  <a:srgbClr val="FFC000"/>
                </a:solidFill>
                <a:latin typeface="Hobo Std" pitchFamily="34" charset="0"/>
              </a:rPr>
              <a:t>AN)</a:t>
            </a:r>
          </a:p>
        </p:txBody>
      </p:sp>
      <p:sp>
        <p:nvSpPr>
          <p:cNvPr id="3" name="object 3"/>
          <p:cNvSpPr txBox="1"/>
          <p:nvPr/>
        </p:nvSpPr>
        <p:spPr>
          <a:xfrm>
            <a:off x="268452" y="1383127"/>
            <a:ext cx="6381750"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campus area network (CAN) is a network of multiple interconnected local area networks (LAN) in a limited geographical area. A CAN is smaller than a wide area network (WAN) or metropolitan area network (MAN).</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CAN is also known as a corporate area network (CAN).</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CAN benefits are as follows:</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r>
              <a:rPr lang="en-IN" sz="1600" dirty="0">
                <a:solidFill>
                  <a:schemeClr val="bg1"/>
                </a:solidFill>
              </a:rPr>
              <a:t>     Cost-effective</a:t>
            </a:r>
          </a:p>
          <a:p>
            <a:r>
              <a:rPr lang="en-IN" sz="1600" dirty="0">
                <a:solidFill>
                  <a:schemeClr val="bg1"/>
                </a:solidFill>
              </a:rPr>
              <a:t>     Wireless, versus cable</a:t>
            </a:r>
          </a:p>
          <a:p>
            <a:r>
              <a:rPr lang="en-IN" sz="1600" dirty="0">
                <a:solidFill>
                  <a:schemeClr val="bg1"/>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35105" cy="22098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Discovery</a:t>
            </a:r>
          </a:p>
          <a:p>
            <a:pPr marL="0" indent="0">
              <a:buNone/>
            </a:pPr>
            <a:r>
              <a:rPr lang="en-US" sz="1800" dirty="0">
                <a:solidFill>
                  <a:schemeClr val="bg1"/>
                </a:solidFill>
              </a:rPr>
              <a:t>Step-2 :-  Check Firewall</a:t>
            </a:r>
          </a:p>
          <a:p>
            <a:pPr marL="0" indent="0">
              <a:buNone/>
            </a:pPr>
            <a:r>
              <a:rPr lang="en-US" sz="1800" dirty="0">
                <a:solidFill>
                  <a:schemeClr val="bg1"/>
                </a:solidFill>
              </a:rPr>
              <a:t>Step-3 :-  Check IP Address</a:t>
            </a:r>
          </a:p>
          <a:p>
            <a:pPr marL="0" indent="0">
              <a:buNone/>
            </a:pPr>
            <a:r>
              <a:rPr lang="en-US" sz="1800" dirty="0">
                <a:solidFill>
                  <a:schemeClr val="bg1"/>
                </a:solidFill>
              </a:rPr>
              <a:t>Step-4 :-  Check 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Goto services.msc</a:t>
            </a:r>
          </a:p>
          <a:p>
            <a:pPr marL="0" indent="0">
              <a:buFontTx/>
              <a:buNone/>
            </a:pPr>
            <a:r>
              <a:rPr lang="en-US" sz="1800" kern="0" dirty="0">
                <a:solidFill>
                  <a:schemeClr val="bg1"/>
                </a:solidFill>
              </a:rPr>
              <a:t>Step-2 :-  Check Printer Spooler Service</a:t>
            </a:r>
          </a:p>
          <a:p>
            <a:pPr marL="0" indent="0">
              <a:buFontTx/>
              <a:buNone/>
            </a:pPr>
            <a:r>
              <a:rPr lang="en-US" sz="1800" kern="0" dirty="0">
                <a:solidFill>
                  <a:schemeClr val="bg1"/>
                </a:solidFill>
              </a:rPr>
              <a:t>Step-3 :-  Restart it</a:t>
            </a:r>
          </a:p>
          <a:p>
            <a:pPr marL="0" indent="0">
              <a:buFontTx/>
              <a:buNone/>
            </a:pPr>
            <a:r>
              <a:rPr lang="en-US" sz="1800" kern="0" dirty="0">
                <a:solidFill>
                  <a:schemeClr val="bg1"/>
                </a:solidFill>
              </a:rPr>
              <a:t>Step-4 :-  Now give Printing Command</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Adapters and Ports</a:t>
            </a:r>
          </a:p>
          <a:p>
            <a:pPr marL="0" indent="0">
              <a:buNone/>
            </a:pPr>
            <a:r>
              <a:rPr lang="en-US" sz="1800" dirty="0">
                <a:solidFill>
                  <a:schemeClr val="bg1"/>
                </a:solidFill>
              </a:rPr>
              <a:t>Step-2 :-  Check Physical Connectivity like wires, router &amp; switch</a:t>
            </a:r>
          </a:p>
          <a:p>
            <a:pPr marL="0" indent="0">
              <a:buNone/>
            </a:pPr>
            <a:r>
              <a:rPr lang="en-US" sz="1800" dirty="0">
                <a:solidFill>
                  <a:schemeClr val="bg1"/>
                </a:solidFill>
              </a:rPr>
              <a:t>Step-3 :-  Restart your Network devices and System</a:t>
            </a:r>
          </a:p>
          <a:p>
            <a:pPr marL="0" indent="0">
              <a:buNone/>
            </a:pPr>
            <a:r>
              <a:rPr lang="en-US" sz="1800" dirty="0">
                <a:solidFill>
                  <a:schemeClr val="bg1"/>
                </a:solidFill>
              </a:rPr>
              <a:t>Step-4 :-  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Check with Ping in another Device after Shutdown</a:t>
            </a:r>
          </a:p>
          <a:p>
            <a:pPr marL="0" indent="0">
              <a:buFontTx/>
              <a:buNone/>
            </a:pPr>
            <a:r>
              <a:rPr lang="en-US" sz="1800" kern="0" dirty="0">
                <a:solidFill>
                  <a:schemeClr val="bg1"/>
                </a:solidFill>
              </a:rPr>
              <a:t>Step-2 :-  If it is Pinging Change your IP</a:t>
            </a:r>
          </a:p>
          <a:p>
            <a:pPr marL="0" indent="0">
              <a:buFontTx/>
              <a:buNone/>
            </a:pPr>
            <a:r>
              <a:rPr lang="en-US" sz="1800" kern="0" dirty="0">
                <a:solidFill>
                  <a:schemeClr val="bg1"/>
                </a:solidFill>
              </a:rPr>
              <a:t>Step-3 :-  Goto ncpa.cpl and select adapter and ipv4 or ipv6</a:t>
            </a:r>
          </a:p>
          <a:p>
            <a:pPr marL="0" indent="0">
              <a:buFontTx/>
              <a:buNone/>
            </a:pPr>
            <a:r>
              <a:rPr lang="en-US" sz="1800" kern="0" dirty="0">
                <a:solidFill>
                  <a:schemeClr val="bg1"/>
                </a:solidFill>
              </a:rPr>
              <a:t>Step-4 :-  Now give a new Unique Supported Static IP </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a:solidFill>
                  <a:schemeClr val="bg1"/>
                </a:solidFill>
              </a:rPr>
              <a:t>LAN   -  Local Area Network </a:t>
            </a:r>
          </a:p>
          <a:p>
            <a:r>
              <a:rPr lang="en-IN" sz="1800" dirty="0">
                <a:solidFill>
                  <a:schemeClr val="bg1"/>
                </a:solidFill>
              </a:rPr>
              <a:t>MAN  -  Metropolitan Area Network </a:t>
            </a:r>
          </a:p>
          <a:p>
            <a:r>
              <a:rPr lang="en-IN" sz="1800" dirty="0">
                <a:solidFill>
                  <a:schemeClr val="bg1"/>
                </a:solidFill>
              </a:rPr>
              <a:t>WAN  -  Wide Area Network </a:t>
            </a:r>
          </a:p>
          <a:p>
            <a:r>
              <a:rPr lang="en-IN" sz="1800" dirty="0">
                <a:solidFill>
                  <a:schemeClr val="bg1"/>
                </a:solidFill>
              </a:rPr>
              <a:t>PAN  -  Personal Area Network </a:t>
            </a:r>
          </a:p>
          <a:p>
            <a:r>
              <a:rPr lang="en-IN" sz="1800" dirty="0">
                <a:solidFill>
                  <a:schemeClr val="bg1"/>
                </a:solidFill>
              </a:rPr>
              <a:t>NIU  - Network Interface Unit </a:t>
            </a:r>
          </a:p>
          <a:p>
            <a:r>
              <a:rPr lang="en-IN" sz="1800" dirty="0">
                <a:solidFill>
                  <a:schemeClr val="bg1"/>
                </a:solidFill>
              </a:rPr>
              <a:t>NIC  -  Network Interface Card </a:t>
            </a:r>
          </a:p>
          <a:p>
            <a:r>
              <a:rPr lang="en-IN" sz="1800" dirty="0">
                <a:solidFill>
                  <a:schemeClr val="bg1"/>
                </a:solidFill>
              </a:rPr>
              <a:t>MAC  -  Media Access Control </a:t>
            </a:r>
          </a:p>
          <a:p>
            <a:r>
              <a:rPr lang="en-IN" sz="1800" dirty="0">
                <a:solidFill>
                  <a:schemeClr val="bg1"/>
                </a:solidFill>
              </a:rPr>
              <a:t>TCP  -  Transmission Control Protocol </a:t>
            </a:r>
          </a:p>
          <a:p>
            <a:r>
              <a:rPr lang="en-IN" sz="1800" dirty="0">
                <a:solidFill>
                  <a:schemeClr val="bg1"/>
                </a:solidFill>
              </a:rPr>
              <a:t>IP  -  Internet Protocol </a:t>
            </a:r>
          </a:p>
          <a:p>
            <a:r>
              <a:rPr lang="en-IN" sz="1800" dirty="0">
                <a:solidFill>
                  <a:schemeClr val="bg1"/>
                </a:solidFill>
              </a:rPr>
              <a:t>Bps  -  Bits Per Second </a:t>
            </a:r>
          </a:p>
          <a:p>
            <a:r>
              <a:rPr lang="en-IN" sz="1800" dirty="0">
                <a:solidFill>
                  <a:schemeClr val="bg1"/>
                </a:solidFill>
              </a:rPr>
              <a:t>gbps  -  Gigabyte Per Second </a:t>
            </a:r>
          </a:p>
          <a:p>
            <a:r>
              <a:rPr lang="en-IN" sz="1800" dirty="0">
                <a:solidFill>
                  <a:schemeClr val="bg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Terminal Network </a:t>
            </a:r>
          </a:p>
          <a:p>
            <a:r>
              <a:rPr lang="en-IN" sz="1800" dirty="0">
                <a:solidFill>
                  <a:schemeClr val="bg1"/>
                </a:solidFill>
              </a:rPr>
              <a:t>VoIP  -  Voice over Internet Protocol </a:t>
            </a:r>
          </a:p>
          <a:p>
            <a:r>
              <a:rPr lang="en-IN" sz="1800" dirty="0">
                <a:solidFill>
                  <a:schemeClr val="bg1"/>
                </a:solidFill>
              </a:rPr>
              <a:t>SIP  -  Session Initiation Protocol </a:t>
            </a:r>
          </a:p>
          <a:p>
            <a:r>
              <a:rPr lang="en-IN" sz="1800" dirty="0">
                <a:solidFill>
                  <a:schemeClr val="bg1"/>
                </a:solidFill>
              </a:rPr>
              <a:t>Wi-Fi  -  Wireless Fidelity </a:t>
            </a:r>
          </a:p>
          <a:p>
            <a:r>
              <a:rPr lang="en-IN" sz="1800" dirty="0">
                <a:solidFill>
                  <a:schemeClr val="bg1"/>
                </a:solidFill>
              </a:rPr>
              <a:t>GSM  -  Global system for mobile comm</a:t>
            </a:r>
          </a:p>
          <a:p>
            <a:r>
              <a:rPr lang="en-IN" sz="1800" dirty="0">
                <a:solidFill>
                  <a:schemeClr val="bg1"/>
                </a:solidFill>
              </a:rPr>
              <a:t>GPRS  -  General Packet Radio Service </a:t>
            </a:r>
          </a:p>
          <a:p>
            <a:r>
              <a:rPr lang="en-IN" sz="1800" dirty="0">
                <a:solidFill>
                  <a:schemeClr val="bg1"/>
                </a:solidFill>
              </a:rPr>
              <a:t>CDMA  -  Code Division Multiple Access</a:t>
            </a:r>
          </a:p>
          <a:p>
            <a:r>
              <a:rPr lang="en-IN" sz="1800" dirty="0">
                <a:solidFill>
                  <a:schemeClr val="bg1"/>
                </a:solidFill>
              </a:rPr>
              <a:t>WLL  -  Wireless in Local Loop </a:t>
            </a:r>
          </a:p>
          <a:p>
            <a:r>
              <a:rPr lang="en-IN" sz="1800" dirty="0">
                <a:solidFill>
                  <a:schemeClr val="bg1"/>
                </a:solidFill>
              </a:rPr>
              <a:t>3G  -  Third Generation </a:t>
            </a:r>
          </a:p>
          <a:p>
            <a:r>
              <a:rPr lang="en-IN" sz="1800" dirty="0">
                <a:solidFill>
                  <a:schemeClr val="bg1"/>
                </a:solidFill>
              </a:rPr>
              <a:t>IRC  -  Internet Relay Chat </a:t>
            </a:r>
          </a:p>
          <a:p>
            <a:r>
              <a:rPr lang="en-IN" sz="1800" dirty="0">
                <a:solidFill>
                  <a:schemeClr val="bg1"/>
                </a:solidFill>
              </a:rPr>
              <a:t>SMS  -  Short Message Service </a:t>
            </a:r>
          </a:p>
          <a:p>
            <a:r>
              <a:rPr lang="en-IN" sz="1800" dirty="0">
                <a:solidFill>
                  <a:schemeClr val="bg1"/>
                </a:solidFill>
              </a:rPr>
              <a:t>TDMA  -  Time Division Multiple Access </a:t>
            </a:r>
          </a:p>
          <a:p>
            <a:r>
              <a:rPr lang="en-IN" sz="1800" dirty="0">
                <a:solidFill>
                  <a:schemeClr val="bg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bg1"/>
                </a:solidFill>
              </a:rPr>
              <a:t>Ncpa.cpl   -   For Network Adapters</a:t>
            </a:r>
          </a:p>
          <a:p>
            <a:r>
              <a:rPr lang="en-US" sz="2000" dirty="0">
                <a:solidFill>
                  <a:schemeClr val="bg1"/>
                </a:solidFill>
              </a:rPr>
              <a:t>Firewall.cpl   -  For Windows Firewall Settings</a:t>
            </a:r>
          </a:p>
          <a:p>
            <a:r>
              <a:rPr lang="en-US" sz="2000" dirty="0">
                <a:solidFill>
                  <a:schemeClr val="bg1"/>
                </a:solidFill>
              </a:rPr>
              <a:t>Services.cpl   -   For Getting Windows Sercices</a:t>
            </a:r>
          </a:p>
          <a:p>
            <a:r>
              <a:rPr lang="en-US" sz="2000" dirty="0">
                <a:solidFill>
                  <a:schemeClr val="bg1"/>
                </a:solidFill>
              </a:rPr>
              <a:t>Devmgmt.msc   -   For Device Management Settings</a:t>
            </a:r>
          </a:p>
          <a:p>
            <a:r>
              <a:rPr lang="en-US" sz="2000" dirty="0">
                <a:solidFill>
                  <a:schemeClr val="bg1"/>
                </a:solidFill>
              </a:rPr>
              <a:t>Mstsc   -    For Remote Desktop Connection</a:t>
            </a:r>
          </a:p>
          <a:p>
            <a:r>
              <a:rPr lang="en-US" sz="2000" dirty="0">
                <a:solidFill>
                  <a:schemeClr val="bg1"/>
                </a:solidFill>
              </a:rPr>
              <a:t>Msra   -  For Windows Remote Assistance</a:t>
            </a:r>
          </a:p>
          <a:p>
            <a:r>
              <a:rPr lang="en-IN" sz="2000" dirty="0">
                <a:solidFill>
                  <a:schemeClr val="bg1"/>
                </a:solidFill>
              </a:rPr>
              <a:t>gpedit.msc   -   For Windows Policies Settings</a:t>
            </a:r>
          </a:p>
          <a:p>
            <a:endParaRPr lang="en-IN" sz="2000" dirty="0">
              <a:solidFill>
                <a:schemeClr val="bg1"/>
              </a:solidFill>
            </a:endParaRPr>
          </a:p>
          <a:p>
            <a:endParaRPr lang="en-US" sz="2000" dirty="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Storage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S</a:t>
            </a:r>
            <a:r>
              <a:rPr sz="3200" spc="-8" dirty="0">
                <a:solidFill>
                  <a:srgbClr val="FFC000"/>
                </a:solidFill>
                <a:latin typeface="Hobo Std" pitchFamily="34" charset="0"/>
              </a:rPr>
              <a:t>AN)</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332738" y="742950"/>
            <a:ext cx="2498324" cy="327660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S</a:t>
            </a:r>
            <a:r>
              <a:rPr sz="4000" spc="-4" dirty="0">
                <a:solidFill>
                  <a:schemeClr val="bg1"/>
                </a:solidFill>
                <a:latin typeface="Hobo Std" pitchFamily="34" charset="0"/>
              </a:rPr>
              <a:t>AN</a:t>
            </a:r>
          </a:p>
        </p:txBody>
      </p:sp>
      <p:sp>
        <p:nvSpPr>
          <p:cNvPr id="3" name="object 3"/>
          <p:cNvSpPr txBox="1"/>
          <p:nvPr/>
        </p:nvSpPr>
        <p:spPr>
          <a:xfrm>
            <a:off x="468297" y="1733550"/>
            <a:ext cx="3276600" cy="292403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tolerance</a:t>
            </a:r>
            <a:endParaRPr lang="en-US" dirty="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err="1">
                <a:solidFill>
                  <a:srgbClr val="FFFFFF"/>
                </a:solidFill>
                <a:latin typeface="Times New Roman"/>
                <a:cs typeface="Times New Roman"/>
              </a:rPr>
              <a:t>Aminstrator</a:t>
            </a:r>
            <a:r>
              <a:rPr lang="en-US" dirty="0">
                <a:solidFill>
                  <a:srgbClr val="FFFFFF"/>
                </a:solidFill>
                <a:latin typeface="Times New Roman"/>
                <a:cs typeface="Times New Roman"/>
              </a:rPr>
              <a:t> Control</a:t>
            </a:r>
          </a:p>
          <a:p>
            <a:pPr marL="9525">
              <a:spcBef>
                <a:spcPts val="821"/>
              </a:spcBef>
              <a:tabLst>
                <a:tab pos="266700" algn="l"/>
              </a:tabLst>
            </a:pPr>
            <a:r>
              <a:rPr lang="en-US" dirty="0">
                <a:solidFill>
                  <a:srgbClr val="FFFFFF"/>
                </a:solidFill>
                <a:latin typeface="Times New Roman"/>
                <a:cs typeface="Times New Roman"/>
              </a:rPr>
              <a:t>Ex – YouTube(all can see a videos uploaded by others)</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47750"/>
            <a:ext cx="2895600" cy="358140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58787"/>
            <a:ext cx="3124200" cy="3233547"/>
          </a:xfrm>
          <a:prstGeom prst="rect">
            <a:avLst/>
          </a:prstGeom>
        </p:spPr>
      </p:pic>
      <p:sp>
        <p:nvSpPr>
          <p:cNvPr id="5" name="TextBox 4"/>
          <p:cNvSpPr txBox="1"/>
          <p:nvPr/>
        </p:nvSpPr>
        <p:spPr>
          <a:xfrm>
            <a:off x="762000" y="2266951"/>
            <a:ext cx="3810000" cy="2215991"/>
          </a:xfrm>
          <a:prstGeom prst="rect">
            <a:avLst/>
          </a:prstGeom>
          <a:noFill/>
        </p:spPr>
        <p:txBody>
          <a:bodyPr wrap="square" rtlCol="0">
            <a:spAutoFit/>
          </a:bodyPr>
          <a:lstStyle/>
          <a:p>
            <a:r>
              <a:rPr lang="en-US" sz="2400" b="1" dirty="0"/>
              <a:t>Peer to Peer Model</a:t>
            </a:r>
          </a:p>
          <a:p>
            <a:endParaRPr lang="en-US" sz="2400" b="1" dirty="0"/>
          </a:p>
          <a:p>
            <a:r>
              <a:rPr lang="en-US" dirty="0"/>
              <a:t>All computers are connected with a switch or direct cables and there is no restriction </a:t>
            </a:r>
            <a:r>
              <a:rPr lang="en-US" dirty="0" err="1"/>
              <a:t>bw</a:t>
            </a:r>
            <a:r>
              <a:rPr lang="en-US" dirty="0"/>
              <a:t> two or more computers to access information, Independent</a:t>
            </a:r>
          </a:p>
          <a:p>
            <a:r>
              <a:rPr lang="en-US" dirty="0"/>
              <a:t>Ex- </a:t>
            </a:r>
            <a:r>
              <a:rPr lang="en-US" dirty="0" err="1"/>
              <a:t>BitTorent</a:t>
            </a:r>
            <a:r>
              <a:rPr lang="en-US" dirty="0"/>
              <a:t>, Bitcoin, Zoom</a:t>
            </a:r>
            <a:endParaRPr lang="en-IN" dirty="0"/>
          </a:p>
        </p:txBody>
      </p:sp>
    </p:spTree>
    <p:extLst>
      <p:ext uri="{BB962C8B-B14F-4D97-AF65-F5344CB8AC3E}">
        <p14:creationId xmlns:p14="http://schemas.microsoft.com/office/powerpoint/2010/main" val="32091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257800" y="2190751"/>
            <a:ext cx="3352800" cy="2031325"/>
          </a:xfrm>
          <a:prstGeom prst="rect">
            <a:avLst/>
          </a:prstGeom>
          <a:noFill/>
        </p:spPr>
        <p:txBody>
          <a:bodyPr wrap="square" rtlCol="0">
            <a:spAutoFit/>
          </a:bodyPr>
          <a:lstStyle/>
          <a:p>
            <a:r>
              <a:rPr lang="en-US" sz="2400" b="1" dirty="0"/>
              <a:t>Client-Server Model</a:t>
            </a:r>
          </a:p>
          <a:p>
            <a:endParaRPr lang="en-US" sz="2400" b="1" dirty="0"/>
          </a:p>
          <a:p>
            <a:endParaRPr lang="en-US" sz="2400" b="1" dirty="0"/>
          </a:p>
          <a:p>
            <a:r>
              <a:rPr lang="en-US" dirty="0"/>
              <a:t>It has admin, has restriction or rules, Server is leader, Dependent</a:t>
            </a:r>
          </a:p>
          <a:p>
            <a:r>
              <a:rPr lang="en-US" dirty="0"/>
              <a:t>Ex- LAN, DNS, Adult websites …</a:t>
            </a:r>
            <a:endParaRPr lang="en-IN" dirty="0"/>
          </a:p>
        </p:txBody>
      </p:sp>
    </p:spTree>
    <p:extLst>
      <p:ext uri="{BB962C8B-B14F-4D97-AF65-F5344CB8AC3E}">
        <p14:creationId xmlns:p14="http://schemas.microsoft.com/office/powerpoint/2010/main" val="195290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9BE5-54F4-3520-1582-E433506FA21F}"/>
              </a:ext>
            </a:extLst>
          </p:cNvPr>
          <p:cNvSpPr>
            <a:spLocks noGrp="1"/>
          </p:cNvSpPr>
          <p:nvPr>
            <p:ph type="title"/>
          </p:nvPr>
        </p:nvSpPr>
        <p:spPr/>
        <p:txBody>
          <a:bodyPr>
            <a:normAutofit/>
          </a:bodyPr>
          <a:lstStyle/>
          <a:p>
            <a:pPr algn="l"/>
            <a:r>
              <a:rPr lang="en-IN" sz="2800" dirty="0"/>
              <a:t>Uses of CN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24000" y="873521"/>
            <a:ext cx="5410200" cy="4064000"/>
          </a:xfrm>
        </p:spPr>
      </p:pic>
    </p:spTree>
    <p:extLst>
      <p:ext uri="{BB962C8B-B14F-4D97-AF65-F5344CB8AC3E}">
        <p14:creationId xmlns:p14="http://schemas.microsoft.com/office/powerpoint/2010/main" val="15621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438150"/>
            <a:ext cx="7848600" cy="4195491"/>
          </a:xfrm>
        </p:spPr>
      </p:pic>
    </p:spTree>
    <p:extLst>
      <p:ext uri="{BB962C8B-B14F-4D97-AF65-F5344CB8AC3E}">
        <p14:creationId xmlns:p14="http://schemas.microsoft.com/office/powerpoint/2010/main" val="356265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514350"/>
            <a:ext cx="6172200" cy="4019205"/>
          </a:xfrm>
        </p:spPr>
      </p:pic>
    </p:spTree>
    <p:extLst>
      <p:ext uri="{BB962C8B-B14F-4D97-AF65-F5344CB8AC3E}">
        <p14:creationId xmlns:p14="http://schemas.microsoft.com/office/powerpoint/2010/main" val="214520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bg1"/>
                </a:solidFill>
                <a:latin typeface="Bahnschrift" panose="020B0502040204020203" pitchFamily="34" charset="0"/>
              </a:rPr>
              <a:t>Open systems interconnection basic reference model (OSI  reference model or </a:t>
            </a:r>
            <a:r>
              <a:rPr lang="en-IN" sz="1800" b="1" dirty="0">
                <a:solidFill>
                  <a:schemeClr val="bg1"/>
                </a:solidFill>
                <a:latin typeface="Bahnschrift" panose="020B0502040204020203" pitchFamily="34" charset="0"/>
                <a:cs typeface="Arial"/>
              </a:rPr>
              <a:t>OSI model</a:t>
            </a:r>
            <a:r>
              <a:rPr lang="en-IN" sz="1800" dirty="0">
                <a:solidFill>
                  <a:schemeClr val="bg1"/>
                </a:solidFill>
                <a:latin typeface="Bahnschrift" panose="020B0502040204020203" pitchFamily="34" charset="0"/>
              </a:rPr>
              <a:t>) is an abstract description for  layered communications and computer network protocol design. It  was developed as part of the </a:t>
            </a:r>
            <a:r>
              <a:rPr lang="en-IN" sz="1800" b="1" dirty="0">
                <a:solidFill>
                  <a:schemeClr val="bg1"/>
                </a:solidFill>
                <a:latin typeface="Bahnschrift" panose="020B0502040204020203" pitchFamily="34" charset="0"/>
                <a:cs typeface="Arial"/>
              </a:rPr>
              <a:t>open systems interconnection  </a:t>
            </a:r>
            <a:r>
              <a:rPr lang="en-IN" sz="1800" dirty="0">
                <a:solidFill>
                  <a:schemeClr val="bg1"/>
                </a:solidFill>
                <a:latin typeface="Bahnschrift" panose="020B0502040204020203" pitchFamily="34" charset="0"/>
              </a:rPr>
              <a:t>(</a:t>
            </a:r>
            <a:r>
              <a:rPr lang="en-IN" sz="1800" b="1" dirty="0">
                <a:solidFill>
                  <a:schemeClr val="bg1"/>
                </a:solidFill>
                <a:latin typeface="Bahnschrift" panose="020B0502040204020203" pitchFamily="34" charset="0"/>
                <a:cs typeface="Arial"/>
              </a:rPr>
              <a:t>OSI</a:t>
            </a:r>
            <a:r>
              <a:rPr lang="en-IN" sz="1800" dirty="0">
                <a:solidFill>
                  <a:schemeClr val="bg1"/>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a:solidFill>
                  <a:schemeClr val="bg1"/>
                </a:solidFill>
                <a:latin typeface="Bahnschrift" panose="020B0502040204020203" pitchFamily="34" charset="0"/>
                <a:cs typeface="Arial"/>
              </a:rPr>
              <a:t>OSI  seven layer model</a:t>
            </a:r>
            <a:r>
              <a:rPr lang="en-IN" sz="1800" dirty="0">
                <a:solidFill>
                  <a:schemeClr val="bg1"/>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5181600" cy="3602577"/>
          </a:xfrm>
        </p:spPr>
      </p:pic>
    </p:spTree>
    <p:extLst>
      <p:ext uri="{BB962C8B-B14F-4D97-AF65-F5344CB8AC3E}">
        <p14:creationId xmlns:p14="http://schemas.microsoft.com/office/powerpoint/2010/main" val="47023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dirty="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a:t>
            </a:r>
            <a:r>
              <a:rPr sz="1200" dirty="0" err="1">
                <a:latin typeface="Arial"/>
                <a:cs typeface="Arial"/>
              </a:rPr>
              <a:t>compres</a:t>
            </a:r>
            <a:r>
              <a:rPr lang="en-IN" sz="1200" dirty="0">
                <a:latin typeface="Arial"/>
                <a:cs typeface="Arial"/>
              </a:rPr>
              <a:t>s  </a:t>
            </a:r>
            <a:r>
              <a:rPr sz="1200" dirty="0">
                <a:latin typeface="Arial"/>
                <a:cs typeface="Arial"/>
              </a:rPr>
              <a:t>data</a:t>
            </a:r>
            <a:r>
              <a:rPr lang="en-IN" sz="1200" dirty="0">
                <a:latin typeface="Arial"/>
                <a:cs typeface="Arial"/>
              </a:rPr>
              <a:t>, packets</a:t>
            </a:r>
            <a:endParaRPr sz="1200" dirty="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endParaRPr lang="en-US" sz="2100" spc="-4" dirty="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915204"/>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r>
              <a:rPr lang="en-IN" spc="-5" dirty="0">
                <a:latin typeface="Century Gothic"/>
                <a:cs typeface="Century Gothic"/>
              </a:rPr>
              <a:t> of OSI model(it can be wired or wireless).</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lang="en-IN" dirty="0">
                <a:latin typeface="Century Gothic"/>
                <a:cs typeface="Century Gothic"/>
              </a:rPr>
              <a:t>or light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800100" y="3339824"/>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875513"/>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lang="en-IN" sz="2000" spc="-15" dirty="0">
              <a:latin typeface="Palatino Linotype"/>
              <a:cs typeface="Palatino Linotype"/>
            </a:endParaRPr>
          </a:p>
          <a:p>
            <a:pPr marL="355600" indent="-342900">
              <a:lnSpc>
                <a:spcPct val="100000"/>
              </a:lnSpc>
              <a:spcBef>
                <a:spcPts val="5"/>
              </a:spcBef>
              <a:buFont typeface="Wingdings"/>
              <a:buChar char=""/>
              <a:tabLst>
                <a:tab pos="354965" algn="l"/>
                <a:tab pos="355600" algn="l"/>
              </a:tabLst>
            </a:pPr>
            <a:r>
              <a:rPr lang="en-IN" sz="1600" spc="-15" dirty="0">
                <a:latin typeface="Palatino Linotype"/>
                <a:cs typeface="Palatino Linotype"/>
              </a:rPr>
              <a:t>Ex - LAN</a:t>
            </a:r>
            <a:endParaRPr sz="16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410643"/>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endParaRPr lang="en-IN" dirty="0">
              <a:latin typeface="Century Gothic"/>
              <a:cs typeface="Century Gothic"/>
            </a:endParaRPr>
          </a:p>
          <a:p>
            <a:pPr marL="12700">
              <a:lnSpc>
                <a:spcPct val="100000"/>
              </a:lnSpc>
              <a:tabLst>
                <a:tab pos="354965" algn="l"/>
                <a:tab pos="355600" algn="l"/>
              </a:tabLst>
            </a:pPr>
            <a:r>
              <a:rPr lang="en-IN" dirty="0">
                <a:latin typeface="Century Gothic"/>
                <a:cs typeface="Century Gothic"/>
              </a:rPr>
              <a:t> 	(white wires) or (earthing)</a:t>
            </a:r>
            <a:endParaRPr dirty="0">
              <a:latin typeface="Century Gothic"/>
              <a:cs typeface="Century Gothic"/>
            </a:endParaRP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50581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lang="en-IN" spc="-5" dirty="0">
              <a:latin typeface="Century Gothic"/>
              <a:cs typeface="Century Gothic"/>
            </a:endParaRPr>
          </a:p>
          <a:p>
            <a:pPr marL="12065">
              <a:lnSpc>
                <a:spcPct val="100000"/>
              </a:lnSpc>
              <a:tabLst>
                <a:tab pos="355600" algn="l"/>
                <a:tab pos="356235" algn="l"/>
              </a:tabLst>
            </a:pPr>
            <a:r>
              <a:rPr lang="en-IN" spc="-5" dirty="0">
                <a:latin typeface="Century Gothic"/>
                <a:cs typeface="Century Gothic"/>
              </a:rPr>
              <a:t>	(LAN,PAN,CAN)</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745723"/>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IN" dirty="0">
              <a:latin typeface="Century Gothic"/>
              <a:cs typeface="Century Gothic"/>
            </a:endParaRPr>
          </a:p>
          <a:p>
            <a:pPr marL="355600" marR="708025" indent="-342900">
              <a:lnSpc>
                <a:spcPts val="2810"/>
              </a:lnSpc>
              <a:buFont typeface="Arial"/>
              <a:buChar char="•"/>
              <a:tabLst>
                <a:tab pos="354965" algn="l"/>
                <a:tab pos="355600" algn="l"/>
              </a:tabLst>
            </a:pPr>
            <a:r>
              <a:rPr lang="en-IN" dirty="0">
                <a:latin typeface="Century Gothic"/>
                <a:cs typeface="Century Gothic"/>
              </a:rPr>
              <a:t>MAN</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640466"/>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r>
              <a:rPr lang="en-IN" dirty="0">
                <a:latin typeface="Century Gothic"/>
                <a:cs typeface="Century Gothic"/>
              </a:rPr>
              <a:t> and strong compared to 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97975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lang="en-US" sz="1800" spc="-5" dirty="0">
              <a:latin typeface="Century Gothic"/>
              <a:cs typeface="Century Gothic"/>
            </a:endParaRPr>
          </a:p>
          <a:p>
            <a:pPr marL="12700">
              <a:lnSpc>
                <a:spcPct val="100000"/>
              </a:lnSpc>
              <a:spcBef>
                <a:spcPts val="100"/>
              </a:spcBef>
              <a:tabLst>
                <a:tab pos="354965" algn="l"/>
                <a:tab pos="355600" algn="l"/>
              </a:tabLst>
            </a:pP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3738602"/>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7241" y="3587900"/>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3860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553904"/>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a:solidFill>
                  <a:schemeClr val="bg1">
                    <a:lumMod val="95000"/>
                  </a:schemeClr>
                </a:solidFill>
                <a:latin typeface="Hobo Std" pitchFamily="34" charset="0"/>
              </a:rPr>
              <a:t>Basic </a:t>
            </a:r>
            <a:r>
              <a:rPr sz="3600" dirty="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a:solidFill>
                  <a:schemeClr val="bg1">
                    <a:lumMod val="95000"/>
                  </a:schemeClr>
                </a:solidFill>
                <a:latin typeface="Source Sans Pro Semibold" pitchFamily="34" charset="0"/>
              </a:rPr>
              <a:t>Local Area Network </a:t>
            </a:r>
            <a:r>
              <a:rPr lang="en-US" sz="2400" b="1" dirty="0">
                <a:solidFill>
                  <a:srgbClr val="FFC000"/>
                </a:solidFill>
                <a:latin typeface="Source Sans Pro Semibold" pitchFamily="34" charset="0"/>
              </a:rPr>
              <a:t>(LAN)</a:t>
            </a:r>
          </a:p>
          <a:p>
            <a:pPr marL="342900" indent="-342900">
              <a:buFont typeface="+mj-lt"/>
              <a:buAutoNum type="arabicPeriod"/>
            </a:pPr>
            <a:r>
              <a:rPr lang="en-US" sz="2400" dirty="0">
                <a:solidFill>
                  <a:schemeClr val="bg1">
                    <a:lumMod val="95000"/>
                  </a:schemeClr>
                </a:solidFill>
                <a:latin typeface="Source Sans Pro Semibold" pitchFamily="34" charset="0"/>
              </a:rPr>
              <a:t>Personal Area Network </a:t>
            </a:r>
            <a:r>
              <a:rPr lang="en-US" sz="2400" dirty="0">
                <a:solidFill>
                  <a:srgbClr val="FFC000"/>
                </a:solidFill>
                <a:latin typeface="Source Sans Pro Semibold" pitchFamily="34" charset="0"/>
              </a:rPr>
              <a:t>(PAN)</a:t>
            </a:r>
          </a:p>
          <a:p>
            <a:pPr marL="342900" indent="-342900">
              <a:buFont typeface="+mj-lt"/>
              <a:buAutoNum type="arabicPeriod"/>
            </a:pPr>
            <a:r>
              <a:rPr lang="en-US" sz="2400" dirty="0">
                <a:solidFill>
                  <a:schemeClr val="bg1">
                    <a:lumMod val="95000"/>
                  </a:schemeClr>
                </a:solidFill>
                <a:latin typeface="Source Sans Pro Semibold" pitchFamily="34" charset="0"/>
              </a:rPr>
              <a:t>Metropolitan Area Network </a:t>
            </a:r>
            <a:r>
              <a:rPr lang="en-US" sz="2400" dirty="0">
                <a:solidFill>
                  <a:srgbClr val="FFC000"/>
                </a:solidFill>
                <a:latin typeface="Source Sans Pro Semibold" pitchFamily="34" charset="0"/>
              </a:rPr>
              <a:t>(MAN)</a:t>
            </a:r>
          </a:p>
          <a:p>
            <a:pPr marL="342900" indent="-342900">
              <a:buFont typeface="+mj-lt"/>
              <a:buAutoNum type="arabicPeriod"/>
            </a:pPr>
            <a:r>
              <a:rPr lang="en-US" sz="2400" dirty="0">
                <a:solidFill>
                  <a:schemeClr val="bg1">
                    <a:lumMod val="95000"/>
                  </a:schemeClr>
                </a:solidFill>
                <a:latin typeface="Source Sans Pro Semibold" pitchFamily="34" charset="0"/>
              </a:rPr>
              <a:t>Wide Area Network </a:t>
            </a:r>
            <a:r>
              <a:rPr lang="en-US" sz="2400" dirty="0">
                <a:solidFill>
                  <a:srgbClr val="FFC000"/>
                </a:solidFill>
                <a:latin typeface="Source Sans Pro Semibold" pitchFamily="34" charset="0"/>
              </a:rPr>
              <a:t>(WAN)</a:t>
            </a:r>
          </a:p>
          <a:p>
            <a:pPr marL="342900" indent="-342900">
              <a:buFont typeface="+mj-lt"/>
              <a:buAutoNum type="arabicPeriod"/>
            </a:pPr>
            <a:r>
              <a:rPr lang="en-US" sz="2400" dirty="0">
                <a:solidFill>
                  <a:schemeClr val="bg1">
                    <a:lumMod val="95000"/>
                  </a:schemeClr>
                </a:solidFill>
                <a:latin typeface="Source Sans Pro Semibold" pitchFamily="34" charset="0"/>
              </a:rPr>
              <a:t>Campus Area Network </a:t>
            </a:r>
            <a:r>
              <a:rPr lang="en-US" sz="2400" dirty="0">
                <a:solidFill>
                  <a:srgbClr val="FFC000"/>
                </a:solidFill>
                <a:latin typeface="Source Sans Pro Semibold" pitchFamily="34" charset="0"/>
              </a:rPr>
              <a:t>(CAN)</a:t>
            </a:r>
          </a:p>
          <a:p>
            <a:pPr marL="342900" indent="-342900">
              <a:buFont typeface="+mj-lt"/>
              <a:buAutoNum type="arabicPeriod"/>
            </a:pPr>
            <a:r>
              <a:rPr lang="en-US" sz="2400" dirty="0">
                <a:solidFill>
                  <a:schemeClr val="bg1">
                    <a:lumMod val="95000"/>
                  </a:schemeClr>
                </a:solidFill>
                <a:latin typeface="Source Sans Pro Semibold" pitchFamily="34" charset="0"/>
              </a:rPr>
              <a:t>Storage Area Network </a:t>
            </a:r>
            <a:r>
              <a:rPr lang="en-US" sz="2400" dirty="0">
                <a:solidFill>
                  <a:srgbClr val="FFC000"/>
                </a:solidFill>
                <a:latin typeface="Source Sans Pro Semibold" pitchFamily="34" charset="0"/>
              </a:rPr>
              <a:t>(SAN)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4876800" y="2266950"/>
            <a:ext cx="3886200" cy="2528897"/>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a:t>
            </a:r>
          </a:p>
          <a:p>
            <a:pPr marL="12700">
              <a:lnSpc>
                <a:spcPct val="100000"/>
              </a:lnSpc>
              <a:spcBef>
                <a:spcPts val="1900"/>
              </a:spcBef>
            </a:pPr>
            <a:r>
              <a:rPr lang="en-IN" b="1" spc="-5" dirty="0">
                <a:latin typeface="Century Gothic"/>
                <a:cs typeface="Century Gothic"/>
              </a:rPr>
              <a:t>DISADVANTAGE</a:t>
            </a:r>
            <a:endParaRPr lang="en-IN" dirty="0">
              <a:latin typeface="Century Gothic"/>
              <a:cs typeface="Century Gothic"/>
            </a:endParaRPr>
          </a:p>
          <a:p>
            <a:pPr>
              <a:lnSpc>
                <a:spcPct val="100000"/>
              </a:lnSpc>
              <a:spcBef>
                <a:spcPts val="50"/>
              </a:spcBef>
            </a:pP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dirty="0">
                <a:latin typeface="Century Gothic"/>
                <a:cs typeface="Century Gothic"/>
              </a:rPr>
              <a:t>Local Area</a:t>
            </a:r>
            <a:r>
              <a:rPr sz="1600" spc="-60" dirty="0">
                <a:latin typeface="Century Gothic"/>
                <a:cs typeface="Century Gothic"/>
              </a:rPr>
              <a:t> </a:t>
            </a:r>
            <a:r>
              <a:rPr sz="1600" spc="-5" dirty="0">
                <a:latin typeface="Century Gothic"/>
                <a:cs typeface="Century Gothic"/>
              </a:rPr>
              <a:t>Networks</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FF"/>
                </a:solidFill>
                <a:latin typeface="Leelawadee UI Semilight" pitchFamily="34" charset="-34"/>
                <a:ea typeface="Adobe Fan Heiti Std B" pitchFamily="34" charset="-128"/>
                <a:cs typeface="Leelawadee UI Semilight" pitchFamily="34" charset="-34"/>
              </a:rPr>
              <a:t>office </a:t>
            </a:r>
            <a:r>
              <a:rPr spc="-4" dirty="0">
                <a:solidFill>
                  <a:srgbClr val="FFFFFF"/>
                </a:solidFill>
                <a:latin typeface="Leelawadee UI Semilight" pitchFamily="34" charset="-34"/>
                <a:ea typeface="Adobe Fan Heiti Std B" pitchFamily="34" charset="-128"/>
                <a:cs typeface="Leelawadee UI Semilight" pitchFamily="34" charset="-34"/>
              </a:rPr>
              <a:t>building or</a:t>
            </a:r>
            <a:r>
              <a:rPr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home.</a:t>
            </a:r>
            <a:r>
              <a:rPr lang="en-IN" spc="-4" dirty="0">
                <a:solidFill>
                  <a:srgbClr val="FFFFFF"/>
                </a:solidFill>
                <a:latin typeface="Leelawadee UI Semilight" pitchFamily="34" charset="-34"/>
                <a:ea typeface="Adobe Fan Heiti Std B" pitchFamily="34" charset="-128"/>
                <a:cs typeface="Leelawadee UI Semilight" pitchFamily="34" charset="-34"/>
              </a:rPr>
              <a:t> And it is private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799707" y="1217295"/>
            <a:ext cx="2290572" cy="2269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a:solidFill>
                  <a:schemeClr val="bg1"/>
                </a:solidFill>
              </a:rPr>
              <a:t>THz.</a:t>
            </a:r>
            <a:endParaRPr lang="en-US" sz="1800" b="0" spc="-10" dirty="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a:solidFill>
                  <a:schemeClr val="bg1"/>
                </a:solidFill>
              </a:rPr>
              <a:t>  </a:t>
            </a:r>
            <a:r>
              <a:rPr sz="1800" b="0" dirty="0">
                <a:solidFill>
                  <a:schemeClr val="bg1"/>
                </a:solidFill>
              </a:rPr>
              <a:t>two </a:t>
            </a:r>
            <a:r>
              <a:rPr sz="1800" b="0" spc="-5" dirty="0">
                <a:solidFill>
                  <a:schemeClr val="bg1"/>
                </a:solidFill>
              </a:rPr>
              <a:t>phones, Communication between </a:t>
            </a:r>
            <a:r>
              <a:rPr sz="1800" b="0" dirty="0">
                <a:solidFill>
                  <a:schemeClr val="bg1"/>
                </a:solidFill>
              </a:rPr>
              <a:t>a PC </a:t>
            </a:r>
            <a:r>
              <a:rPr sz="1800" b="0" spc="-5" dirty="0">
                <a:solidFill>
                  <a:schemeClr val="bg1"/>
                </a:solidFill>
              </a:rPr>
              <a:t>and peripheral  </a:t>
            </a:r>
            <a:r>
              <a:rPr sz="1800" b="0" dirty="0">
                <a:solidFill>
                  <a:schemeClr val="bg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a:solidFill>
                  <a:schemeClr val="bg1"/>
                </a:solidFill>
                <a:latin typeface="Bahnschrift Condensed" pitchFamily="34" charset="0"/>
                <a:cs typeface="Carlito"/>
              </a:rPr>
              <a:t> </a:t>
            </a:r>
            <a:r>
              <a:rPr sz="2400" spc="-15" dirty="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endParaRPr lang="en-US" sz="2400" spc="-55"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Components of NIC :-</a:t>
            </a:r>
          </a:p>
          <a:p>
            <a:endParaRPr lang="en-US" sz="2000" dirty="0">
              <a:solidFill>
                <a:schemeClr val="bg1"/>
              </a:solidFill>
              <a:latin typeface="Bahnschrift Condensed" pitchFamily="34" charset="0"/>
            </a:endParaRPr>
          </a:p>
          <a:p>
            <a:pPr marL="457200" indent="-457200">
              <a:buAutoNum type="arabicPeriod"/>
            </a:pPr>
            <a:r>
              <a:rPr lang="en-US" sz="2000" dirty="0">
                <a:solidFill>
                  <a:schemeClr val="bg1"/>
                </a:solidFill>
                <a:latin typeface="Bahnschrift Condensed" pitchFamily="34" charset="0"/>
              </a:rPr>
              <a:t>Metal Expansion Card</a:t>
            </a:r>
          </a:p>
          <a:p>
            <a:pPr marL="457200" indent="-457200">
              <a:buAutoNum type="arabicPeriod"/>
            </a:pPr>
            <a:r>
              <a:rPr lang="en-US" sz="2000" dirty="0">
                <a:solidFill>
                  <a:schemeClr val="bg1"/>
                </a:solidFill>
                <a:latin typeface="Bahnschrift Condensed" pitchFamily="34" charset="0"/>
              </a:rPr>
              <a:t>Boot ROM Chip</a:t>
            </a:r>
          </a:p>
          <a:p>
            <a:pPr marL="457200" indent="-457200">
              <a:buAutoNum type="arabicPeriod"/>
            </a:pPr>
            <a:r>
              <a:rPr lang="en-US" sz="2000" dirty="0">
                <a:solidFill>
                  <a:schemeClr val="bg1"/>
                </a:solidFill>
                <a:latin typeface="Bahnschrift Condensed" pitchFamily="34" charset="0"/>
              </a:rPr>
              <a:t>32 bit PCI Controller</a:t>
            </a:r>
          </a:p>
          <a:p>
            <a:pPr marL="457200" indent="-457200">
              <a:buAutoNum type="arabicPeriod"/>
            </a:pPr>
            <a:r>
              <a:rPr lang="en-US" sz="2000" dirty="0">
                <a:solidFill>
                  <a:schemeClr val="bg1"/>
                </a:solidFill>
                <a:latin typeface="Bahnschrift Condensed" pitchFamily="34" charset="0"/>
              </a:rPr>
              <a:t>Activity LED</a:t>
            </a:r>
          </a:p>
          <a:p>
            <a:pPr marL="457200" indent="-457200">
              <a:buAutoNum type="arabicPeriod"/>
            </a:pPr>
            <a:r>
              <a:rPr lang="en-US" sz="2000" dirty="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solidFill>
                  <a:schemeClr val="bg1"/>
                </a:solidFill>
              </a:rPr>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solidFill>
                  <a:schemeClr val="bg1"/>
                </a:solidFill>
              </a:rPr>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solidFill>
                  <a:schemeClr val="bg1"/>
                </a:solidFill>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932808" cy="3336971"/>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r>
              <a:rPr lang="en-IN" dirty="0">
                <a:solidFill>
                  <a:srgbClr val="FFFFFF"/>
                </a:solidFill>
                <a:latin typeface="Times New Roman"/>
                <a:cs typeface="Times New Roman"/>
              </a:rPr>
              <a:t> ex – all computers are connected to single printer</a:t>
            </a:r>
          </a:p>
          <a:p>
            <a:pPr marL="9525">
              <a:spcBef>
                <a:spcPts val="746"/>
              </a:spcBef>
              <a:tabLst>
                <a:tab pos="266700" algn="l"/>
              </a:tabLst>
            </a:pPr>
            <a:r>
              <a:rPr lang="en-IN" dirty="0">
                <a:solidFill>
                  <a:srgbClr val="FFFFFF"/>
                </a:solidFill>
                <a:latin typeface="Times New Roman"/>
                <a:cs typeface="Times New Roman"/>
              </a:rPr>
              <a:t>This is client server model</a:t>
            </a:r>
          </a:p>
          <a:p>
            <a:pPr marL="9525">
              <a:spcBef>
                <a:spcPts val="746"/>
              </a:spcBef>
              <a:tabLst>
                <a:tab pos="266700" algn="l"/>
              </a:tabLst>
            </a:pP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lang="en-IN" sz="3200" dirty="0">
                <a:solidFill>
                  <a:schemeClr val="bg1"/>
                </a:solidFill>
                <a:latin typeface="Hobo Std" pitchFamily="34" charset="0"/>
              </a:rPr>
              <a:t>Personal</a:t>
            </a:r>
            <a:r>
              <a:rPr sz="3200" dirty="0">
                <a:solidFill>
                  <a:schemeClr val="bg1"/>
                </a:solidFill>
                <a:latin typeface="Hobo Std" pitchFamily="34" charset="0"/>
              </a:rPr>
              <a:t>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P</a:t>
            </a:r>
            <a:r>
              <a:rPr sz="3200" spc="-8" dirty="0">
                <a:solidFill>
                  <a:srgbClr val="FFC000"/>
                </a:solidFill>
                <a:latin typeface="Hobo Std" pitchFamily="34" charset="0"/>
              </a:rPr>
              <a:t>AN)</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a:solidFill>
                  <a:srgbClr val="FFFFFF"/>
                </a:solidFill>
                <a:latin typeface="Leelawadee UI Semilight" pitchFamily="34" charset="-34"/>
                <a:ea typeface="Adobe Fan Heiti Std B" pitchFamily="34" charset="-128"/>
                <a:cs typeface="Leelawadee UI Semilight" pitchFamily="34" charset="-34"/>
              </a:rPr>
              <a:t>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a:t>
            </a:r>
            <a:endParaRPr lang="en-US" spc="-4" dirty="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71927" cy="2057400"/>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rPr>
              <a:t>”Modulator-Demodulator” </a:t>
            </a:r>
            <a:r>
              <a:rPr lang="en-US" dirty="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endParaRPr lang="en-IN" sz="2000" spc="-15" dirty="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Mesh</a:t>
            </a:r>
          </a:p>
          <a:p>
            <a:pPr marL="285750" indent="-285750">
              <a:buFont typeface="Arial" panose="020B0604020202020204" pitchFamily="34" charset="0"/>
              <a:buChar char="•"/>
            </a:pPr>
            <a:r>
              <a:rPr lang="en-US" dirty="0">
                <a:solidFill>
                  <a:schemeClr val="bg1"/>
                </a:solidFill>
              </a:rPr>
              <a:t>Star</a:t>
            </a:r>
          </a:p>
          <a:p>
            <a:pPr marL="285750" indent="-285750">
              <a:buFont typeface="Arial" panose="020B0604020202020204" pitchFamily="34" charset="0"/>
              <a:buChar char="•"/>
            </a:pPr>
            <a:r>
              <a:rPr lang="en-US" dirty="0">
                <a:solidFill>
                  <a:schemeClr val="bg1"/>
                </a:solidFill>
              </a:rPr>
              <a:t>Ring</a:t>
            </a:r>
          </a:p>
          <a:p>
            <a:pPr marL="285750" indent="-285750">
              <a:buFont typeface="Arial" panose="020B0604020202020204" pitchFamily="34" charset="0"/>
              <a:buChar char="•"/>
            </a:pPr>
            <a:r>
              <a:rPr lang="en-US" dirty="0">
                <a:solidFill>
                  <a:schemeClr val="bg1"/>
                </a:solidFill>
              </a:rPr>
              <a:t>Line</a:t>
            </a:r>
          </a:p>
          <a:p>
            <a:pPr marL="285750" indent="-285750">
              <a:buFont typeface="Arial" panose="020B0604020202020204" pitchFamily="34" charset="0"/>
              <a:buChar char="•"/>
            </a:pPr>
            <a:r>
              <a:rPr lang="en-US" dirty="0">
                <a:solidFill>
                  <a:schemeClr val="bg1"/>
                </a:solidFill>
              </a:rPr>
              <a:t>Bus</a:t>
            </a:r>
          </a:p>
          <a:p>
            <a:pPr marL="285750" indent="-285750">
              <a:buFont typeface="Arial" panose="020B0604020202020204" pitchFamily="34" charset="0"/>
              <a:buChar char="•"/>
            </a:pPr>
            <a:r>
              <a:rPr lang="en-US" dirty="0">
                <a:solidFill>
                  <a:schemeClr val="bg1"/>
                </a:solidFill>
              </a:rPr>
              <a:t>Tree</a:t>
            </a:r>
          </a:p>
          <a:p>
            <a:pPr marL="285750" indent="-285750">
              <a:buFont typeface="Arial" panose="020B0604020202020204" pitchFamily="34" charset="0"/>
              <a:buChar char="•"/>
            </a:pPr>
            <a:r>
              <a:rPr lang="en-US" dirty="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point to point link</a:t>
            </a:r>
            <a:r>
              <a:rPr sz="2000" spc="-120"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to every other</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each </a:t>
            </a:r>
            <a:r>
              <a:rPr lang="en-IN" dirty="0">
                <a:solidFill>
                  <a:schemeClr val="bg1"/>
                </a:solidFill>
                <a:latin typeface="Bahnschrift SemiBold" panose="020B0502040204020203" pitchFamily="34" charset="0"/>
                <a:cs typeface="Times New Roman"/>
              </a:rPr>
              <a:t>link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only  </a:t>
            </a:r>
            <a:r>
              <a:rPr lang="en-IN" spc="-5" dirty="0">
                <a:solidFill>
                  <a:schemeClr val="bg1"/>
                </a:solidFill>
                <a:latin typeface="Bahnschrift SemiBold" panose="020B0502040204020203" pitchFamily="34" charset="0"/>
                <a:cs typeface="Times New Roman"/>
              </a:rPr>
              <a:t>carry its own data load.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chemeClr val="bg1"/>
                </a:solidFill>
                <a:latin typeface="Bahnschrift SemiBold" panose="020B0502040204020203" pitchFamily="34" charset="0"/>
                <a:cs typeface="Times New Roman"/>
              </a:rPr>
              <a:t>robust.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privacy and </a:t>
            </a:r>
            <a:r>
              <a:rPr lang="en-IN" spc="-15" dirty="0">
                <a:solidFill>
                  <a:schemeClr val="bg1"/>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Fault 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“Hub”(Act as a  Exchange).</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chemeClr val="bg1"/>
                </a:solidFill>
                <a:latin typeface="Bahnschrift SemiBold" panose="020B0502040204020203" pitchFamily="34" charset="0"/>
                <a:cs typeface="Times New Roman"/>
              </a:rPr>
              <a:t>When device 1 wants to send data to device </a:t>
            </a:r>
            <a:r>
              <a:rPr sz="2000" dirty="0">
                <a:solidFill>
                  <a:schemeClr val="bg1"/>
                </a:solidFill>
                <a:latin typeface="Bahnschrift SemiBold" panose="020B0502040204020203" pitchFamily="34" charset="0"/>
                <a:cs typeface="Times New Roman"/>
              </a:rPr>
              <a:t>2; First  </a:t>
            </a:r>
            <a:r>
              <a:rPr sz="2000" spc="-5" dirty="0">
                <a:solidFill>
                  <a:schemeClr val="bg1"/>
                </a:solidFill>
                <a:latin typeface="Bahnschrift SemiBold" panose="020B0502040204020203" pitchFamily="34" charset="0"/>
                <a:cs typeface="Times New Roman"/>
              </a:rPr>
              <a:t>sends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hub. Which then relays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the </a:t>
            </a:r>
            <a:r>
              <a:rPr sz="2000" dirty="0">
                <a:solidFill>
                  <a:schemeClr val="bg1"/>
                </a:solidFill>
                <a:latin typeface="Bahnschrift SemiBold" panose="020B0502040204020203" pitchFamily="34" charset="0"/>
                <a:cs typeface="Times New Roman"/>
              </a:rPr>
              <a:t>other </a:t>
            </a:r>
            <a:r>
              <a:rPr sz="2000" spc="-5" dirty="0">
                <a:solidFill>
                  <a:schemeClr val="bg1"/>
                </a:solidFill>
                <a:latin typeface="Bahnschrift SemiBold" panose="020B0502040204020203" pitchFamily="34" charset="0"/>
                <a:cs typeface="Times New Roman"/>
              </a:rPr>
              <a:t>connected</a:t>
            </a:r>
            <a:r>
              <a:rPr sz="2000" spc="-5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device.</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chemeClr val="bg1"/>
                </a:solidFill>
                <a:latin typeface="Times New Roman"/>
                <a:cs typeface="Times New Roman"/>
              </a:rPr>
              <a:t>multipoint.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one long cable act </a:t>
            </a:r>
            <a:r>
              <a:rPr sz="2000" spc="-10" dirty="0">
                <a:solidFill>
                  <a:schemeClr val="bg1"/>
                </a:solidFill>
                <a:latin typeface="Times New Roman"/>
                <a:cs typeface="Times New Roman"/>
              </a:rPr>
              <a:t>as </a:t>
            </a:r>
            <a:r>
              <a:rPr sz="2000" spc="-5" dirty="0">
                <a:solidFill>
                  <a:schemeClr val="bg1"/>
                </a:solidFill>
                <a:latin typeface="Times New Roman"/>
                <a:cs typeface="Times New Roman"/>
              </a:rPr>
              <a:t>a </a:t>
            </a:r>
            <a:r>
              <a:rPr sz="2000" dirty="0">
                <a:solidFill>
                  <a:schemeClr val="bg1"/>
                </a:solidFill>
                <a:latin typeface="Times New Roman"/>
                <a:cs typeface="Times New Roman"/>
              </a:rPr>
              <a:t>backbone </a:t>
            </a:r>
            <a:r>
              <a:rPr sz="2000" spc="-5" dirty="0">
                <a:solidFill>
                  <a:schemeClr val="bg1"/>
                </a:solidFill>
                <a:latin typeface="Times New Roman"/>
                <a:cs typeface="Times New Roman"/>
              </a:rPr>
              <a:t>to </a:t>
            </a:r>
            <a:r>
              <a:rPr sz="2000" dirty="0">
                <a:solidFill>
                  <a:schemeClr val="bg1"/>
                </a:solidFill>
                <a:latin typeface="Times New Roman"/>
                <a:cs typeface="Times New Roman"/>
              </a:rPr>
              <a:t>link </a:t>
            </a:r>
            <a:r>
              <a:rPr sz="2000" spc="-5" dirty="0">
                <a:solidFill>
                  <a:schemeClr val="bg1"/>
                </a:solidFill>
                <a:latin typeface="Times New Roman"/>
                <a:cs typeface="Times New Roman"/>
              </a:rPr>
              <a:t>all the  devices are connected to the backbone by </a:t>
            </a:r>
            <a:r>
              <a:rPr sz="2000" dirty="0">
                <a:solidFill>
                  <a:schemeClr val="bg1"/>
                </a:solidFill>
                <a:latin typeface="Times New Roman"/>
                <a:cs typeface="Times New Roman"/>
              </a:rPr>
              <a:t>drop </a:t>
            </a:r>
            <a:r>
              <a:rPr sz="2000" spc="-5" dirty="0">
                <a:solidFill>
                  <a:schemeClr val="bg1"/>
                </a:solidFill>
                <a:latin typeface="Times New Roman"/>
                <a:cs typeface="Times New Roman"/>
              </a:rPr>
              <a:t>lines  and</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taps.</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sz="2000" dirty="0">
              <a:solidFill>
                <a:schemeClr val="bg1"/>
              </a:solidFill>
              <a:latin typeface="Times New Roman"/>
              <a:cs typeface="Times New Roman"/>
            </a:endParaRPr>
          </a:p>
          <a:p>
            <a:pPr marL="436245" indent="-424180">
              <a:lnSpc>
                <a:spcPct val="100000"/>
              </a:lnSpc>
              <a:spcBef>
                <a:spcPts val="675"/>
              </a:spcBef>
              <a:buFont typeface="Arial"/>
              <a:buChar char="•"/>
              <a:tabLst>
                <a:tab pos="436245" algn="l"/>
                <a:tab pos="436880" algn="l"/>
              </a:tabLst>
            </a:pPr>
            <a:r>
              <a:rPr sz="2000" spc="-5" dirty="0">
                <a:solidFill>
                  <a:schemeClr val="bg1"/>
                </a:solidFill>
                <a:latin typeface="Times New Roman"/>
                <a:cs typeface="Times New Roman"/>
              </a:rPr>
              <a:t>This allows only one device to transmit at a time.</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two 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signal is passed in one direction from device to  device until it reaches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destination 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similar to a bus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and a star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chemeClr val="bg1"/>
                </a:solidFill>
                <a:latin typeface="Times New Roman"/>
                <a:cs typeface="Times New Roman"/>
              </a:rPr>
              <a:t>A 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connects multiple star networks to  other star networks.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32-bit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chemeClr val="bg1"/>
                </a:solidFill>
                <a:latin typeface="Century"/>
                <a:cs typeface="Century"/>
              </a:rPr>
              <a:t>32 </a:t>
            </a:r>
            <a:r>
              <a:rPr dirty="0">
                <a:solidFill>
                  <a:schemeClr val="bg1"/>
                </a:solidFill>
                <a:latin typeface="Century"/>
                <a:cs typeface="Century"/>
              </a:rPr>
              <a:t>bit is divided into 4 equal </a:t>
            </a:r>
            <a:r>
              <a:rPr spc="-4" dirty="0">
                <a:solidFill>
                  <a:schemeClr val="bg1"/>
                </a:solidFill>
                <a:latin typeface="Century"/>
                <a:cs typeface="Century"/>
              </a:rPr>
              <a:t>parts </a:t>
            </a:r>
            <a:r>
              <a:rPr dirty="0">
                <a:solidFill>
                  <a:schemeClr val="bg1"/>
                </a:solidFill>
                <a:latin typeface="Century"/>
                <a:cs typeface="Century"/>
              </a:rPr>
              <a:t>of </a:t>
            </a:r>
            <a:r>
              <a:rPr spc="8" dirty="0">
                <a:solidFill>
                  <a:schemeClr val="bg1"/>
                </a:solidFill>
                <a:latin typeface="Century"/>
                <a:cs typeface="Century"/>
              </a:rPr>
              <a:t>8-8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0.0.0.0 to</a:t>
            </a:r>
            <a:r>
              <a:rPr spc="-124" dirty="0">
                <a:solidFill>
                  <a:schemeClr val="bg1"/>
                </a:solidFill>
                <a:latin typeface="Century"/>
                <a:cs typeface="Century"/>
              </a:rPr>
              <a:t> </a:t>
            </a:r>
            <a:r>
              <a:rPr spc="-4" dirty="0">
                <a:solidFill>
                  <a:schemeClr val="bg1"/>
                </a:solidFill>
                <a:latin typeface="Century"/>
                <a:cs typeface="Century"/>
              </a:rPr>
              <a:t>255.255.255.255.</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8 </a:t>
            </a:r>
            <a:r>
              <a:rPr spc="-4" dirty="0">
                <a:solidFill>
                  <a:schemeClr val="bg1"/>
                </a:solidFill>
                <a:latin typeface="Century"/>
                <a:cs typeface="Century"/>
              </a:rPr>
              <a:t>bit </a:t>
            </a:r>
            <a:r>
              <a:rPr dirty="0">
                <a:solidFill>
                  <a:schemeClr val="bg1"/>
                </a:solidFill>
                <a:latin typeface="Century"/>
                <a:cs typeface="Century"/>
              </a:rPr>
              <a:t>group is known </a:t>
            </a:r>
            <a:r>
              <a:rPr spc="-4" dirty="0">
                <a:solidFill>
                  <a:schemeClr val="bg1"/>
                </a:solidFill>
                <a:latin typeface="Century"/>
                <a:cs typeface="Century"/>
              </a:rPr>
              <a:t>by</a:t>
            </a:r>
            <a:r>
              <a:rPr spc="-94" dirty="0">
                <a:solidFill>
                  <a:schemeClr val="bg1"/>
                </a:solidFill>
                <a:latin typeface="Century"/>
                <a:cs typeface="Century"/>
              </a:rPr>
              <a:t> </a:t>
            </a:r>
            <a:r>
              <a:rPr spc="-23" dirty="0">
                <a:solidFill>
                  <a:schemeClr val="bg1"/>
                </a:solidFill>
                <a:latin typeface="Century"/>
                <a:cs typeface="Century"/>
              </a:rPr>
              <a:t>OCTET.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1476</TotalTime>
  <Words>6320</Words>
  <Application>Microsoft Office PowerPoint</Application>
  <PresentationFormat>On-screen Show (16:9)</PresentationFormat>
  <Paragraphs>995</Paragraphs>
  <Slides>144</Slides>
  <Notes>9</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144</vt:i4>
      </vt:variant>
    </vt:vector>
  </HeadingPairs>
  <TitlesOfParts>
    <vt:vector size="176"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FourBlocks</vt:lpstr>
      <vt:lpstr>Office Theme</vt:lpstr>
      <vt:lpstr>Equity</vt:lpstr>
      <vt:lpstr>Essential</vt:lpstr>
      <vt:lpstr>Apothecary</vt:lpstr>
      <vt:lpstr>Composite</vt:lpstr>
      <vt:lpstr>Thatch</vt:lpstr>
      <vt:lpstr>1_Thatch</vt:lpstr>
      <vt:lpstr>COMPUTER NETWORK </vt:lpstr>
      <vt:lpstr>Uses of CN</vt:lpstr>
      <vt:lpstr>What is Network ?</vt:lpstr>
      <vt:lpstr>PowerPoint Presentation</vt:lpstr>
      <vt:lpstr>Basic Types of Networks</vt:lpstr>
      <vt:lpstr>Local Area Network (LAN)</vt:lpstr>
      <vt:lpstr>Advantages of LAN</vt:lpstr>
      <vt:lpstr>Personal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Abbrevations</vt:lpstr>
      <vt:lpstr>PowerPoint Presentation</vt:lpstr>
      <vt:lpstr>RUN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Pavan Chikkodikar</cp:lastModifiedBy>
  <cp:revision>167</cp:revision>
  <cp:lastPrinted>2020-06-14T14:33:36Z</cp:lastPrinted>
  <dcterms:created xsi:type="dcterms:W3CDTF">2006-08-16T00:00:00Z</dcterms:created>
  <dcterms:modified xsi:type="dcterms:W3CDTF">2022-10-06T17:13:57Z</dcterms:modified>
</cp:coreProperties>
</file>